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1" r:id="rId3"/>
    <p:sldId id="257" r:id="rId4"/>
    <p:sldId id="258" r:id="rId5"/>
    <p:sldId id="259" r:id="rId6"/>
    <p:sldId id="261" r:id="rId7"/>
    <p:sldId id="262" r:id="rId8"/>
    <p:sldId id="263" r:id="rId9"/>
    <p:sldId id="279" r:id="rId10"/>
    <p:sldId id="292" r:id="rId11"/>
    <p:sldId id="280" r:id="rId12"/>
    <p:sldId id="265" r:id="rId13"/>
    <p:sldId id="267" r:id="rId14"/>
    <p:sldId id="268" r:id="rId15"/>
    <p:sldId id="270" r:id="rId16"/>
    <p:sldId id="269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84" r:id="rId25"/>
    <p:sldId id="278" r:id="rId26"/>
    <p:sldId id="287" r:id="rId27"/>
    <p:sldId id="291" r:id="rId28"/>
    <p:sldId id="286" r:id="rId29"/>
    <p:sldId id="26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8E131-1DBD-4D28-98E1-62A6D11AFDC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BA6E52-2ACF-4D32-A508-A84CA7C032AA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/>
            <a:t>Радость</a:t>
          </a:r>
          <a:endParaRPr lang="ru-RU" b="1" dirty="0"/>
        </a:p>
      </dgm:t>
    </dgm:pt>
    <dgm:pt modelId="{659ECF2A-939F-40EE-9088-5B9F84C7FFFA}" type="parTrans" cxnId="{475CD70A-6430-4C53-BCEF-1105724C7B99}">
      <dgm:prSet/>
      <dgm:spPr/>
      <dgm:t>
        <a:bodyPr/>
        <a:lstStyle/>
        <a:p>
          <a:endParaRPr lang="ru-RU"/>
        </a:p>
      </dgm:t>
    </dgm:pt>
    <dgm:pt modelId="{394E2F36-FCD6-4645-8949-B8B52422AE41}" type="sibTrans" cxnId="{475CD70A-6430-4C53-BCEF-1105724C7B99}">
      <dgm:prSet/>
      <dgm:spPr/>
      <dgm:t>
        <a:bodyPr/>
        <a:lstStyle/>
        <a:p>
          <a:endParaRPr lang="ru-RU"/>
        </a:p>
      </dgm:t>
    </dgm:pt>
    <dgm:pt modelId="{7FDA509B-921E-4A8F-A562-EC71093D7F6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Любовь</a:t>
          </a:r>
          <a:endParaRPr lang="ru-RU" sz="2400" b="1" dirty="0">
            <a:solidFill>
              <a:schemeClr val="bg1"/>
            </a:solidFill>
          </a:endParaRPr>
        </a:p>
      </dgm:t>
    </dgm:pt>
    <dgm:pt modelId="{511602ED-19C1-4EE2-B348-48129B026E4D}" type="parTrans" cxnId="{FAB6A1B0-97DA-43B4-98A0-7AE21539C104}">
      <dgm:prSet/>
      <dgm:spPr/>
      <dgm:t>
        <a:bodyPr/>
        <a:lstStyle/>
        <a:p>
          <a:endParaRPr lang="ru-RU"/>
        </a:p>
      </dgm:t>
    </dgm:pt>
    <dgm:pt modelId="{7009B452-AAF7-4C46-B1EC-78C24656E392}" type="sibTrans" cxnId="{FAB6A1B0-97DA-43B4-98A0-7AE21539C104}">
      <dgm:prSet/>
      <dgm:spPr/>
      <dgm:t>
        <a:bodyPr/>
        <a:lstStyle/>
        <a:p>
          <a:endParaRPr lang="ru-RU"/>
        </a:p>
      </dgm:t>
    </dgm:pt>
    <dgm:pt modelId="{3D66132D-2F93-405E-A5A8-38E94FA7D69C}">
      <dgm:prSet phldrT="[Текст]"/>
      <dgm:spPr>
        <a:solidFill>
          <a:schemeClr val="tx1"/>
        </a:solidFill>
      </dgm:spPr>
      <dgm:t>
        <a:bodyPr/>
        <a:lstStyle/>
        <a:p>
          <a:r>
            <a:rPr lang="ru-RU" b="1" dirty="0" smtClean="0"/>
            <a:t>СТРАХ</a:t>
          </a:r>
          <a:endParaRPr lang="ru-RU" b="1" dirty="0"/>
        </a:p>
      </dgm:t>
    </dgm:pt>
    <dgm:pt modelId="{01E4F5F5-165F-45F7-9483-2C87EA8A5272}" type="parTrans" cxnId="{9B249863-E15F-4D49-BCF3-905299A29F41}">
      <dgm:prSet/>
      <dgm:spPr/>
      <dgm:t>
        <a:bodyPr/>
        <a:lstStyle/>
        <a:p>
          <a:endParaRPr lang="ru-RU"/>
        </a:p>
      </dgm:t>
    </dgm:pt>
    <dgm:pt modelId="{29A1CFE4-0116-43F4-993D-57F31E4E5F74}" type="sibTrans" cxnId="{9B249863-E15F-4D49-BCF3-905299A29F41}">
      <dgm:prSet/>
      <dgm:spPr/>
      <dgm:t>
        <a:bodyPr/>
        <a:lstStyle/>
        <a:p>
          <a:endParaRPr lang="ru-RU"/>
        </a:p>
      </dgm:t>
    </dgm:pt>
    <dgm:pt modelId="{D4B4A0C3-6453-46B1-90F6-6CEF8150483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ЧУВСТВА</a:t>
          </a:r>
          <a:endParaRPr lang="ru-RU" sz="3200" b="1" dirty="0">
            <a:solidFill>
              <a:schemeClr val="tx1"/>
            </a:solidFill>
          </a:endParaRPr>
        </a:p>
      </dgm:t>
    </dgm:pt>
    <dgm:pt modelId="{A0ACC655-FC23-46D4-9833-ED1AF0E603F3}" type="parTrans" cxnId="{EF2C4629-B907-4672-9EDE-79A36569F74C}">
      <dgm:prSet/>
      <dgm:spPr/>
      <dgm:t>
        <a:bodyPr/>
        <a:lstStyle/>
        <a:p>
          <a:endParaRPr lang="ru-RU"/>
        </a:p>
      </dgm:t>
    </dgm:pt>
    <dgm:pt modelId="{5F490A7E-795C-478C-B43C-F5D926F1AD3D}" type="sibTrans" cxnId="{EF2C4629-B907-4672-9EDE-79A36569F74C}">
      <dgm:prSet/>
      <dgm:spPr/>
      <dgm:t>
        <a:bodyPr/>
        <a:lstStyle/>
        <a:p>
          <a:endParaRPr lang="ru-RU"/>
        </a:p>
      </dgm:t>
    </dgm:pt>
    <dgm:pt modelId="{2ADC4C91-45A5-40D9-A4E3-21CFD720DB63}" type="pres">
      <dgm:prSet presAssocID="{D2C8E131-1DBD-4D28-98E1-62A6D11AFDC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88554B-F97D-44A2-8D15-DB85E49A3901}" type="pres">
      <dgm:prSet presAssocID="{D2C8E131-1DBD-4D28-98E1-62A6D11AFDC1}" presName="ellipse" presStyleLbl="trBgShp" presStyleIdx="0" presStyleCnt="1"/>
      <dgm:spPr/>
    </dgm:pt>
    <dgm:pt modelId="{67A8949D-15D4-436C-B568-42BC6FA7106F}" type="pres">
      <dgm:prSet presAssocID="{D2C8E131-1DBD-4D28-98E1-62A6D11AFDC1}" presName="arrow1" presStyleLbl="fgShp" presStyleIdx="0" presStyleCnt="1" custLinFactY="2641" custLinFactNeighborX="1515" custLinFactNeighborY="100000"/>
      <dgm:spPr/>
    </dgm:pt>
    <dgm:pt modelId="{3EED55F8-735F-4A51-80E7-37CAA0AC0347}" type="pres">
      <dgm:prSet presAssocID="{D2C8E131-1DBD-4D28-98E1-62A6D11AFDC1}" presName="rectangle" presStyleLbl="revTx" presStyleIdx="0" presStyleCnt="1" custLinFactNeighborX="-505" custLinFactNeighborY="62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5118D-2BD0-4055-A28A-8397EBE24FF7}" type="pres">
      <dgm:prSet presAssocID="{7FDA509B-921E-4A8F-A562-EC71093D7F63}" presName="item1" presStyleLbl="node1" presStyleIdx="0" presStyleCnt="3" custScaleX="322318" custScaleY="209700" custLinFactNeighborX="-24370" custLinFactNeighborY="-54950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C78E4FD2-7EC2-4465-B483-8B6A4F7C741B}" type="pres">
      <dgm:prSet presAssocID="{3D66132D-2F93-405E-A5A8-38E94FA7D69C}" presName="item2" presStyleLbl="node1" presStyleIdx="1" presStyleCnt="3" custScaleX="184463" custScaleY="170386" custLinFactY="-595" custLinFactNeighborX="-21742" custLinFactNeighborY="-100000">
        <dgm:presLayoutVars>
          <dgm:bulletEnabled val="1"/>
        </dgm:presLayoutVars>
      </dgm:prSet>
      <dgm:spPr>
        <a:prstGeom prst="heart">
          <a:avLst/>
        </a:prstGeom>
      </dgm:spPr>
      <dgm:t>
        <a:bodyPr/>
        <a:lstStyle/>
        <a:p>
          <a:endParaRPr lang="ru-RU"/>
        </a:p>
      </dgm:t>
    </dgm:pt>
    <dgm:pt modelId="{9622A2A8-FF45-4CF1-9DEB-2A85BAB61814}" type="pres">
      <dgm:prSet presAssocID="{D4B4A0C3-6453-46B1-90F6-6CEF8150483D}" presName="item3" presStyleLbl="node1" presStyleIdx="2" presStyleCnt="3" custScaleX="191273" custScaleY="113198" custLinFactNeighborX="47791" custLinFactNeighborY="-78076">
        <dgm:presLayoutVars>
          <dgm:bulletEnabled val="1"/>
        </dgm:presLayoutVars>
      </dgm:prSet>
      <dgm:spPr>
        <a:prstGeom prst="smileyFace">
          <a:avLst/>
        </a:prstGeom>
      </dgm:spPr>
      <dgm:t>
        <a:bodyPr/>
        <a:lstStyle/>
        <a:p>
          <a:endParaRPr lang="ru-RU"/>
        </a:p>
      </dgm:t>
    </dgm:pt>
    <dgm:pt modelId="{7384ACD5-050A-4C37-9029-7C29742C9AE5}" type="pres">
      <dgm:prSet presAssocID="{D2C8E131-1DBD-4D28-98E1-62A6D11AFDC1}" presName="funnel" presStyleLbl="trAlignAcc1" presStyleIdx="0" presStyleCnt="1" custScaleX="142857" custScaleY="133924" custLinFactNeighborX="5329" custLinFactNeighborY="-8791"/>
      <dgm:spPr>
        <a:ln w="28575">
          <a:solidFill>
            <a:srgbClr val="00B050"/>
          </a:solidFill>
        </a:ln>
      </dgm:spPr>
    </dgm:pt>
  </dgm:ptLst>
  <dgm:cxnLst>
    <dgm:cxn modelId="{FAB6A1B0-97DA-43B4-98A0-7AE21539C104}" srcId="{D2C8E131-1DBD-4D28-98E1-62A6D11AFDC1}" destId="{7FDA509B-921E-4A8F-A562-EC71093D7F63}" srcOrd="1" destOrd="0" parTransId="{511602ED-19C1-4EE2-B348-48129B026E4D}" sibTransId="{7009B452-AAF7-4C46-B1EC-78C24656E392}"/>
    <dgm:cxn modelId="{A1B105AD-37D3-4B64-84F0-EAAB1B77C918}" type="presOf" srcId="{D2C8E131-1DBD-4D28-98E1-62A6D11AFDC1}" destId="{2ADC4C91-45A5-40D9-A4E3-21CFD720DB63}" srcOrd="0" destOrd="0" presId="urn:microsoft.com/office/officeart/2005/8/layout/funnel1"/>
    <dgm:cxn modelId="{EF2C4629-B907-4672-9EDE-79A36569F74C}" srcId="{D2C8E131-1DBD-4D28-98E1-62A6D11AFDC1}" destId="{D4B4A0C3-6453-46B1-90F6-6CEF8150483D}" srcOrd="3" destOrd="0" parTransId="{A0ACC655-FC23-46D4-9833-ED1AF0E603F3}" sibTransId="{5F490A7E-795C-478C-B43C-F5D926F1AD3D}"/>
    <dgm:cxn modelId="{4F8F78E5-8025-4E1F-AEB6-718BF6AA5268}" type="presOf" srcId="{3D66132D-2F93-405E-A5A8-38E94FA7D69C}" destId="{D8F5118D-2BD0-4055-A28A-8397EBE24FF7}" srcOrd="0" destOrd="0" presId="urn:microsoft.com/office/officeart/2005/8/layout/funnel1"/>
    <dgm:cxn modelId="{E828F260-50BE-40D2-AB34-973AE6AC325E}" type="presOf" srcId="{D4B4A0C3-6453-46B1-90F6-6CEF8150483D}" destId="{3EED55F8-735F-4A51-80E7-37CAA0AC0347}" srcOrd="0" destOrd="0" presId="urn:microsoft.com/office/officeart/2005/8/layout/funnel1"/>
    <dgm:cxn modelId="{475CD70A-6430-4C53-BCEF-1105724C7B99}" srcId="{D2C8E131-1DBD-4D28-98E1-62A6D11AFDC1}" destId="{74BA6E52-2ACF-4D32-A508-A84CA7C032AA}" srcOrd="0" destOrd="0" parTransId="{659ECF2A-939F-40EE-9088-5B9F84C7FFFA}" sibTransId="{394E2F36-FCD6-4645-8949-B8B52422AE41}"/>
    <dgm:cxn modelId="{104563A6-D438-416D-B470-4FB7A32E6373}" type="presOf" srcId="{7FDA509B-921E-4A8F-A562-EC71093D7F63}" destId="{C78E4FD2-7EC2-4465-B483-8B6A4F7C741B}" srcOrd="0" destOrd="0" presId="urn:microsoft.com/office/officeart/2005/8/layout/funnel1"/>
    <dgm:cxn modelId="{9B249863-E15F-4D49-BCF3-905299A29F41}" srcId="{D2C8E131-1DBD-4D28-98E1-62A6D11AFDC1}" destId="{3D66132D-2F93-405E-A5A8-38E94FA7D69C}" srcOrd="2" destOrd="0" parTransId="{01E4F5F5-165F-45F7-9483-2C87EA8A5272}" sibTransId="{29A1CFE4-0116-43F4-993D-57F31E4E5F74}"/>
    <dgm:cxn modelId="{B5666852-44FB-4139-BEBA-9E350501B65D}" type="presOf" srcId="{74BA6E52-2ACF-4D32-A508-A84CA7C032AA}" destId="{9622A2A8-FF45-4CF1-9DEB-2A85BAB61814}" srcOrd="0" destOrd="0" presId="urn:microsoft.com/office/officeart/2005/8/layout/funnel1"/>
    <dgm:cxn modelId="{AE3A1948-A7E5-4480-B31D-9AF13D1B6B53}" type="presParOf" srcId="{2ADC4C91-45A5-40D9-A4E3-21CFD720DB63}" destId="{C188554B-F97D-44A2-8D15-DB85E49A3901}" srcOrd="0" destOrd="0" presId="urn:microsoft.com/office/officeart/2005/8/layout/funnel1"/>
    <dgm:cxn modelId="{55611094-D8C9-43DC-A1F9-84862CDB5BF6}" type="presParOf" srcId="{2ADC4C91-45A5-40D9-A4E3-21CFD720DB63}" destId="{67A8949D-15D4-436C-B568-42BC6FA7106F}" srcOrd="1" destOrd="0" presId="urn:microsoft.com/office/officeart/2005/8/layout/funnel1"/>
    <dgm:cxn modelId="{5A0A6D94-A9CE-41E6-AB0E-57BF483D46BD}" type="presParOf" srcId="{2ADC4C91-45A5-40D9-A4E3-21CFD720DB63}" destId="{3EED55F8-735F-4A51-80E7-37CAA0AC0347}" srcOrd="2" destOrd="0" presId="urn:microsoft.com/office/officeart/2005/8/layout/funnel1"/>
    <dgm:cxn modelId="{34CC4525-1EA4-414E-ACA6-432BF3FB6561}" type="presParOf" srcId="{2ADC4C91-45A5-40D9-A4E3-21CFD720DB63}" destId="{D8F5118D-2BD0-4055-A28A-8397EBE24FF7}" srcOrd="3" destOrd="0" presId="urn:microsoft.com/office/officeart/2005/8/layout/funnel1"/>
    <dgm:cxn modelId="{E50AB39C-B2B7-4230-BEBB-E93010AF0A3B}" type="presParOf" srcId="{2ADC4C91-45A5-40D9-A4E3-21CFD720DB63}" destId="{C78E4FD2-7EC2-4465-B483-8B6A4F7C741B}" srcOrd="4" destOrd="0" presId="urn:microsoft.com/office/officeart/2005/8/layout/funnel1"/>
    <dgm:cxn modelId="{A1A6E913-E1C5-45BC-AD5E-951A2F393E31}" type="presParOf" srcId="{2ADC4C91-45A5-40D9-A4E3-21CFD720DB63}" destId="{9622A2A8-FF45-4CF1-9DEB-2A85BAB61814}" srcOrd="5" destOrd="0" presId="urn:microsoft.com/office/officeart/2005/8/layout/funnel1"/>
    <dgm:cxn modelId="{0AD4C0BF-9E11-43EC-BE93-A473F8FB4767}" type="presParOf" srcId="{2ADC4C91-45A5-40D9-A4E3-21CFD720DB63}" destId="{7384ACD5-050A-4C37-9029-7C29742C9AE5}" srcOrd="6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8554B-F97D-44A2-8D15-DB85E49A3901}">
      <dsp:nvSpPr>
        <dsp:cNvPr id="0" name=""/>
        <dsp:cNvSpPr/>
      </dsp:nvSpPr>
      <dsp:spPr>
        <a:xfrm>
          <a:off x="838821" y="1251468"/>
          <a:ext cx="3065380" cy="106456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8949D-15D4-436C-B568-42BC6FA7106F}">
      <dsp:nvSpPr>
        <dsp:cNvPr id="0" name=""/>
        <dsp:cNvSpPr/>
      </dsp:nvSpPr>
      <dsp:spPr>
        <a:xfrm>
          <a:off x="2088231" y="4248473"/>
          <a:ext cx="594066" cy="38020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D55F8-735F-4A51-80E7-37CAA0AC0347}">
      <dsp:nvSpPr>
        <dsp:cNvPr id="0" name=""/>
        <dsp:cNvSpPr/>
      </dsp:nvSpPr>
      <dsp:spPr>
        <a:xfrm>
          <a:off x="936105" y="4608511"/>
          <a:ext cx="2851516" cy="712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ЧУВСТВА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936105" y="4608511"/>
        <a:ext cx="2851516" cy="712879"/>
      </dsp:txXfrm>
    </dsp:sp>
    <dsp:sp modelId="{D8F5118D-2BD0-4055-A28A-8397EBE24FF7}">
      <dsp:nvSpPr>
        <dsp:cNvPr id="0" name=""/>
        <dsp:cNvSpPr/>
      </dsp:nvSpPr>
      <dsp:spPr>
        <a:xfrm>
          <a:off x="504051" y="1224141"/>
          <a:ext cx="3446606" cy="2242361"/>
        </a:xfrm>
        <a:prstGeom prst="cloudCallou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СТРАХ</a:t>
          </a:r>
          <a:endParaRPr lang="ru-RU" sz="2700" b="1" kern="1200" dirty="0"/>
        </a:p>
      </dsp:txBody>
      <dsp:txXfrm>
        <a:off x="979076" y="1562779"/>
        <a:ext cx="2251464" cy="1461168"/>
      </dsp:txXfrm>
    </dsp:sp>
    <dsp:sp modelId="{C78E4FD2-7EC2-4465-B483-8B6A4F7C741B}">
      <dsp:nvSpPr>
        <dsp:cNvPr id="0" name=""/>
        <dsp:cNvSpPr/>
      </dsp:nvSpPr>
      <dsp:spPr>
        <a:xfrm>
          <a:off x="504051" y="144020"/>
          <a:ext cx="1972497" cy="1821969"/>
        </a:xfrm>
        <a:prstGeom prst="hear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Любовь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832801" y="599512"/>
        <a:ext cx="1314998" cy="759154"/>
      </dsp:txXfrm>
    </dsp:sp>
    <dsp:sp modelId="{9622A2A8-FF45-4CF1-9DEB-2A85BAB61814}">
      <dsp:nvSpPr>
        <dsp:cNvPr id="0" name=""/>
        <dsp:cNvSpPr/>
      </dsp:nvSpPr>
      <dsp:spPr>
        <a:xfrm>
          <a:off x="2304251" y="432043"/>
          <a:ext cx="2045318" cy="1210447"/>
        </a:xfrm>
        <a:prstGeom prst="smileyFac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Радость</a:t>
          </a:r>
          <a:endParaRPr lang="ru-RU" sz="2600" b="1" kern="1200" dirty="0"/>
        </a:p>
      </dsp:txBody>
      <dsp:txXfrm>
        <a:off x="2603781" y="609309"/>
        <a:ext cx="1446258" cy="855915"/>
      </dsp:txXfrm>
    </dsp:sp>
    <dsp:sp modelId="{7384ACD5-050A-4C37-9029-7C29742C9AE5}">
      <dsp:nvSpPr>
        <dsp:cNvPr id="0" name=""/>
        <dsp:cNvSpPr/>
      </dsp:nvSpPr>
      <dsp:spPr>
        <a:xfrm>
          <a:off x="4" y="435379"/>
          <a:ext cx="4752523" cy="35642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E4816-5CA4-4983-8CA6-E5BF2C006073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A2D8-B0DB-43E1-A3C9-5B4452839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A2D8-B0DB-43E1-A3C9-5B44528393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A2D8-B0DB-43E1-A3C9-5B445283939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CD36-19B5-452E-9596-00A91CF7AA51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2097-EF54-4DBB-BC0D-21C890B89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xana\Desktop\65357974_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38624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96944" cy="1470025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r"/>
            <a:r>
              <a:rPr lang="ru-RU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уравновешенность </a:t>
            </a:r>
            <a:br>
              <a:rPr lang="ru-RU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пути формирования духовного здоровья</a:t>
            </a:r>
            <a:endParaRPr lang="ru-RU" sz="4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437112"/>
            <a:ext cx="7344816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 Педагог-психолог МКОУ ГСОШ Кайль С.В.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8-800-2000-122</a:t>
            </a:r>
            <a:endParaRPr lang="ru-RU" sz="8000" b="1" dirty="0"/>
          </a:p>
        </p:txBody>
      </p:sp>
      <p:pic>
        <p:nvPicPr>
          <p:cNvPr id="1026" name="Picture 2" descr="C:\Users\771\Desktop\bdtd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6696744" cy="3739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21196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1"/>
            </a:pPr>
            <a:r>
              <a:rPr lang="ru-RU" b="1" dirty="0" smtClean="0"/>
              <a:t>Занимайтесь творчеством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11"/>
            </a:pPr>
            <a:r>
              <a:rPr lang="ru-RU" b="1" dirty="0" smtClean="0"/>
              <a:t>Сосредоточьтесь на настоящем </a:t>
            </a:r>
            <a:r>
              <a:rPr lang="ru-RU" dirty="0" smtClean="0"/>
              <a:t>и преодолевайте привычку «</a:t>
            </a:r>
            <a:r>
              <a:rPr lang="ru-RU" dirty="0" err="1" smtClean="0"/>
              <a:t>зацикливаться</a:t>
            </a:r>
            <a:r>
              <a:rPr lang="ru-RU" dirty="0" smtClean="0"/>
              <a:t>» на прошлом или будущем. </a:t>
            </a:r>
          </a:p>
          <a:p>
            <a:pPr marL="514350" indent="-514350">
              <a:buAutoNum type="arabicPeriod" startAt="11"/>
            </a:pPr>
            <a:r>
              <a:rPr lang="ru-RU" b="1" dirty="0" smtClean="0"/>
              <a:t>Не начинайте</a:t>
            </a:r>
            <a:r>
              <a:rPr lang="ru-RU" dirty="0" smtClean="0"/>
              <a:t> очередную </a:t>
            </a:r>
            <a:r>
              <a:rPr lang="ru-RU" b="1" dirty="0" smtClean="0"/>
              <a:t>работу, не завершив предыдущую.</a:t>
            </a:r>
          </a:p>
          <a:p>
            <a:pPr marL="514350" indent="-514350">
              <a:buAutoNum type="arabicPeriod" startAt="11"/>
            </a:pPr>
            <a:r>
              <a:rPr lang="ru-RU" b="1" dirty="0" smtClean="0"/>
              <a:t>Начинайте новое дело без страха</a:t>
            </a:r>
            <a:r>
              <a:rPr lang="ru-RU" dirty="0" smtClean="0"/>
              <a:t>, иначе оно будет казать труднее, чем есть на самом деле.</a:t>
            </a:r>
          </a:p>
          <a:p>
            <a:pPr marL="514350" indent="-514350">
              <a:buAutoNum type="arabicPeriod" startAt="11"/>
            </a:pPr>
            <a:r>
              <a:rPr lang="ru-RU" b="1" dirty="0" smtClean="0"/>
              <a:t>Ставьте</a:t>
            </a:r>
            <a:r>
              <a:rPr lang="ru-RU" dirty="0" smtClean="0"/>
              <a:t> перед собой </a:t>
            </a:r>
            <a:r>
              <a:rPr lang="ru-RU" b="1" dirty="0" smtClean="0"/>
              <a:t>разрешимые задачи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</a:rPr>
              <a:t>Как  избавиться </a:t>
            </a:r>
            <a:br>
              <a:rPr lang="ru-RU" sz="3600" b="1" dirty="0" smtClean="0">
                <a:solidFill>
                  <a:srgbClr val="006600"/>
                </a:solidFill>
              </a:rPr>
            </a:br>
            <a:r>
              <a:rPr lang="ru-RU" sz="3600" b="1" dirty="0" smtClean="0">
                <a:solidFill>
                  <a:srgbClr val="006600"/>
                </a:solidFill>
              </a:rPr>
              <a:t>от  чрезмерного  напряжения: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23928" y="908720"/>
          <a:ext cx="47525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35696" y="0"/>
            <a:ext cx="577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Чувство  СТРАХА….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052736"/>
            <a:ext cx="36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Чувства – это </a:t>
            </a:r>
            <a:r>
              <a:rPr lang="ru-RU" sz="2400" b="1" dirty="0" smtClean="0"/>
              <a:t>личный опыт</a:t>
            </a:r>
            <a:r>
              <a:rPr lang="ru-RU" sz="2400" dirty="0" smtClean="0"/>
              <a:t>, который </a:t>
            </a:r>
            <a:r>
              <a:rPr lang="ru-RU" sz="2400" b="1" dirty="0" smtClean="0"/>
              <a:t>мы постепенно накапливаем </a:t>
            </a:r>
            <a:r>
              <a:rPr lang="ru-RU" sz="2400" dirty="0" smtClean="0"/>
              <a:t>внутри себя.</a:t>
            </a:r>
          </a:p>
          <a:p>
            <a:endParaRPr lang="ru-RU" sz="24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Страх – одно из НАШИХ чувств.</a:t>
            </a: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Если за свой страх вы станете винить других, то непременно придете к выводу, что изменять надо других. А это – не в ваших силах!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2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1. Будьте внимательны к своей речи!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Как язык создает «образы»</a:t>
            </a:r>
            <a:endParaRPr lang="ru-RU" sz="4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Когда мы формулируем свои идеи или переживания с помощью соединительных слов </a:t>
            </a:r>
            <a:r>
              <a:rPr lang="ru-RU" sz="4000" b="1" i="1" dirty="0" smtClean="0">
                <a:solidFill>
                  <a:srgbClr val="006600"/>
                </a:solidFill>
              </a:rPr>
              <a:t>«но», «и/а» и «даже если»</a:t>
            </a:r>
            <a:r>
              <a:rPr lang="ru-RU" sz="4000" i="1" dirty="0" smtClean="0">
                <a:solidFill>
                  <a:srgbClr val="006600"/>
                </a:solidFill>
              </a:rPr>
              <a:t>, </a:t>
            </a:r>
            <a:r>
              <a:rPr lang="ru-RU" sz="4000" dirty="0" smtClean="0"/>
              <a:t>они </a:t>
            </a:r>
            <a:r>
              <a:rPr lang="ru-RU" sz="4000" b="1" dirty="0" smtClean="0"/>
              <a:t>заставляют нас фокусировать внимание </a:t>
            </a:r>
            <a:r>
              <a:rPr lang="ru-RU" sz="4000" dirty="0" smtClean="0"/>
              <a:t>на различных аспектах одних и тех же переживаний.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Например:</a:t>
            </a:r>
            <a:endParaRPr lang="ru-RU" sz="4800" dirty="0"/>
          </a:p>
        </p:txBody>
      </p:sp>
      <p:sp>
        <p:nvSpPr>
          <p:cNvPr id="4" name="Солнце 3"/>
          <p:cNvSpPr/>
          <p:nvPr/>
        </p:nvSpPr>
        <p:spPr>
          <a:xfrm>
            <a:off x="467544" y="2276872"/>
            <a:ext cx="1475656" cy="1296144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3131840" y="2348880"/>
            <a:ext cx="1475656" cy="1296144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971600" y="2420888"/>
            <a:ext cx="1080120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4644008" y="2492896"/>
            <a:ext cx="1080120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7164288" y="2492896"/>
            <a:ext cx="1080120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6372200" y="2420888"/>
            <a:ext cx="1475656" cy="1296144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1560" y="4005064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Сегодня светит солнце, </a:t>
            </a:r>
            <a:r>
              <a:rPr lang="ru-RU" sz="2000" b="1" dirty="0" smtClean="0"/>
              <a:t>НО</a:t>
            </a:r>
            <a:r>
              <a:rPr lang="ru-RU" sz="2000" dirty="0" smtClean="0"/>
              <a:t> завтра будет дождь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4077072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Сегодня светит солнце, </a:t>
            </a:r>
            <a:r>
              <a:rPr lang="ru-RU" sz="2000" b="1" dirty="0" smtClean="0"/>
              <a:t>А</a:t>
            </a:r>
            <a:r>
              <a:rPr lang="ru-RU" sz="2000" dirty="0" smtClean="0"/>
              <a:t> завтра будет дождь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16216" y="4149080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Сегодня светит солнце, </a:t>
            </a:r>
            <a:r>
              <a:rPr lang="ru-RU" sz="2000" b="1" dirty="0" smtClean="0"/>
              <a:t>ДАЖЕ ЕСЛИ </a:t>
            </a:r>
            <a:r>
              <a:rPr lang="ru-RU" sz="2000" dirty="0" smtClean="0"/>
              <a:t>завтра будет дождь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Сравните: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«Я хочу достичь результата, </a:t>
            </a:r>
            <a:r>
              <a:rPr lang="ru-RU" sz="4000" b="1" i="1" dirty="0" smtClean="0"/>
              <a:t>но</a:t>
            </a:r>
            <a:r>
              <a:rPr lang="ru-RU" sz="4000" i="1" dirty="0" smtClean="0"/>
              <a:t> </a:t>
            </a:r>
            <a:r>
              <a:rPr lang="ru-RU" sz="4000" dirty="0" smtClean="0"/>
              <a:t>у меня есть проблемы»; </a:t>
            </a:r>
          </a:p>
          <a:p>
            <a:endParaRPr lang="ru-RU" sz="4000" dirty="0" smtClean="0"/>
          </a:p>
          <a:p>
            <a:r>
              <a:rPr lang="ru-RU" sz="4000" dirty="0" smtClean="0"/>
              <a:t>«Я хочу достичь результата, </a:t>
            </a:r>
            <a:r>
              <a:rPr lang="ru-RU" sz="4000" b="1" i="1" dirty="0" smtClean="0"/>
              <a:t>и</a:t>
            </a:r>
            <a:r>
              <a:rPr lang="ru-RU" sz="4000" i="1" dirty="0" smtClean="0"/>
              <a:t> </a:t>
            </a:r>
            <a:r>
              <a:rPr lang="ru-RU" sz="4000" dirty="0" smtClean="0"/>
              <a:t>у меня есть проблемы»; </a:t>
            </a:r>
          </a:p>
          <a:p>
            <a:endParaRPr lang="ru-RU" sz="4000" dirty="0" smtClean="0"/>
          </a:p>
          <a:p>
            <a:r>
              <a:rPr lang="ru-RU" sz="4000" dirty="0" smtClean="0"/>
              <a:t>«Я хочу достичь результата, </a:t>
            </a:r>
            <a:r>
              <a:rPr lang="ru-RU" sz="4000" b="1" i="1" dirty="0" smtClean="0"/>
              <a:t>даже если</a:t>
            </a:r>
            <a:r>
              <a:rPr lang="ru-RU" sz="4000" i="1" dirty="0" smtClean="0"/>
              <a:t> </a:t>
            </a:r>
            <a:r>
              <a:rPr lang="ru-RU" sz="4000" dirty="0" smtClean="0"/>
              <a:t>у меня есть проблемы».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(письменно):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предложенной фразе замените </a:t>
            </a:r>
            <a:r>
              <a:rPr lang="ru-RU" b="1" dirty="0" smtClean="0">
                <a:solidFill>
                  <a:srgbClr val="006600"/>
                </a:solidFill>
              </a:rPr>
              <a:t>«но» </a:t>
            </a:r>
            <a:r>
              <a:rPr lang="ru-RU" dirty="0" smtClean="0"/>
              <a:t>на </a:t>
            </a:r>
            <a:r>
              <a:rPr lang="ru-RU" b="1" dirty="0" smtClean="0">
                <a:solidFill>
                  <a:srgbClr val="006600"/>
                </a:solidFill>
              </a:rPr>
              <a:t>«даже если» </a:t>
            </a:r>
            <a:r>
              <a:rPr lang="ru-RU" dirty="0" smtClean="0"/>
              <a:t>и посмотрите, на чем сфокусируется ваше внимание.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i="1" dirty="0" smtClean="0"/>
              <a:t>«Я нашел выход из проблемной ситуации, но она может повториться вновь».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160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«Я нашел выход из проблемной ситуации, </a:t>
            </a:r>
            <a:r>
              <a:rPr lang="ru-RU" sz="4000" i="1" u="sng" dirty="0" smtClean="0"/>
              <a:t>но</a:t>
            </a:r>
            <a:r>
              <a:rPr lang="ru-RU" sz="4000" i="1" dirty="0" smtClean="0"/>
              <a:t> </a:t>
            </a:r>
            <a:r>
              <a:rPr lang="ru-RU" sz="4000" b="1" i="1" dirty="0" smtClean="0"/>
              <a:t>она может повториться вновь</a:t>
            </a:r>
            <a:r>
              <a:rPr lang="ru-RU" sz="4000" i="1" dirty="0" smtClean="0"/>
              <a:t>».</a:t>
            </a:r>
            <a:endParaRPr lang="ru-RU" sz="4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3717032"/>
            <a:ext cx="8064896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нашел выход из проблемной ситуации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даже если</a:t>
            </a:r>
            <a:r>
              <a:rPr kumimoji="0" lang="ru-RU" sz="4000" b="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она может повториться вновь».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Образы, в которых мы представляем ту или иную ситуацию влияют на наши переживания и их интерпретацию, определяя, что именно мы «видим» и воспринимаем.</a:t>
            </a:r>
            <a:endParaRPr lang="ru-RU" sz="2800" b="1" dirty="0"/>
          </a:p>
        </p:txBody>
      </p:sp>
      <p:pic>
        <p:nvPicPr>
          <p:cNvPr id="1026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84984"/>
            <a:ext cx="31764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5776" y="55172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Маленькая рамка (узкий взгляд)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890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2. «Образы» влияют на наши переживания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   Теперь представьте, что будет, если расширить рамку. </a:t>
            </a:r>
            <a:endParaRPr lang="ru-RU" sz="28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3789040"/>
            <a:ext cx="91440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Обратите внимание на то, как за счет новой перспективы расширяется ваш опыт и понимание представленной ситуации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Рисунок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26251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28088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Мы МОЖЕМ ВЫБИРАТЬ, как реагировать: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тревожиться ли нам о маленькой рыбке или признать,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что большой рыбе для выживания необходима пища.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661248"/>
            <a:ext cx="8229600" cy="854968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/>
              <a:t>Восточная  притча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Как-то ученики попросили Учителя представить следующую ситуацию </a:t>
            </a:r>
            <a:r>
              <a:rPr lang="ru-RU" dirty="0" smtClean="0"/>
              <a:t>– он находится на краю обрыва, а внизу за спиной – пропасть, справа – разъяренный тигр, слева – кобра, впереди – отвесная скала…</a:t>
            </a:r>
          </a:p>
          <a:p>
            <a:pPr>
              <a:buNone/>
            </a:pPr>
            <a:r>
              <a:rPr lang="ru-RU" dirty="0" smtClean="0"/>
              <a:t>Что он будет делать в этом случае? </a:t>
            </a:r>
            <a:r>
              <a:rPr lang="ru-RU" sz="2800" i="1" dirty="0" smtClean="0"/>
              <a:t> Ответ мудрого учителя был неожиданным, но резонным: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501317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 зачем я там окажусь?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    А теперь посмотрим, что будет, если еще немного расширить перспективу</a:t>
            </a:r>
            <a:endParaRPr lang="ru-RU" b="1" dirty="0"/>
          </a:p>
        </p:txBody>
      </p:sp>
      <p:pic>
        <p:nvPicPr>
          <p:cNvPr id="11265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264696" cy="247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93305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Нередко люди попадают в ситуацию маленькой или средней рыбы. </a:t>
            </a:r>
          </a:p>
          <a:p>
            <a:pPr algn="ctr"/>
            <a:r>
              <a:rPr lang="ru-RU" sz="2800" dirty="0" smtClean="0"/>
              <a:t>Они </a:t>
            </a:r>
            <a:r>
              <a:rPr lang="ru-RU" sz="2800" b="1" dirty="0" smtClean="0"/>
              <a:t>либо не осознают</a:t>
            </a:r>
            <a:r>
              <a:rPr lang="ru-RU" sz="2400" i="1" dirty="0" smtClean="0"/>
              <a:t>, подобно первой из них</a:t>
            </a:r>
            <a:r>
              <a:rPr lang="ru-RU" sz="2800" dirty="0" smtClean="0"/>
              <a:t>, грозящей извне опасности, либо, </a:t>
            </a:r>
            <a:r>
              <a:rPr lang="ru-RU" sz="2400" i="1" dirty="0" smtClean="0"/>
              <a:t>подобно второй</a:t>
            </a:r>
            <a:r>
              <a:rPr lang="ru-RU" sz="2800" dirty="0" smtClean="0"/>
              <a:t>, настолько </a:t>
            </a:r>
            <a:r>
              <a:rPr lang="ru-RU" sz="2800" b="1" dirty="0" smtClean="0"/>
              <a:t>поглощены стремлением к результату</a:t>
            </a:r>
            <a:r>
              <a:rPr lang="ru-RU" sz="2800" dirty="0" smtClean="0"/>
              <a:t>, что не замечают приближающегося кризиса.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Возьмите на заметку!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Предложенная техника </a:t>
            </a:r>
            <a:r>
              <a:rPr lang="ru-RU" sz="4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ru-RU" sz="4000" dirty="0" err="1" smtClean="0">
                <a:solidFill>
                  <a:schemeClr val="bg1">
                    <a:lumMod val="65000"/>
                  </a:schemeClr>
                </a:solidFill>
              </a:rPr>
              <a:t>рефрейминг</a:t>
            </a:r>
            <a:r>
              <a:rPr lang="ru-RU" sz="4000" dirty="0" smtClean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ru-RU" sz="4000" dirty="0" smtClean="0"/>
              <a:t>позволяет увидеть «самую большую» картинку (образ) ситуации, в результате чего может быть сделан более правильный выбор и предприняты соответствующие 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Позитивное  формулирование позитивных  намерений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Фразы </a:t>
            </a:r>
            <a:r>
              <a:rPr lang="ru-RU" b="1" dirty="0" smtClean="0">
                <a:solidFill>
                  <a:srgbClr val="C00000"/>
                </a:solidFill>
              </a:rPr>
              <a:t>«избежать стресса» </a:t>
            </a:r>
            <a:r>
              <a:rPr lang="ru-RU" dirty="0" smtClean="0"/>
              <a:t>или </a:t>
            </a:r>
            <a:r>
              <a:rPr lang="ru-RU" b="1" dirty="0" smtClean="0">
                <a:solidFill>
                  <a:srgbClr val="006600"/>
                </a:solidFill>
              </a:rPr>
              <a:t>«расслабиться и успокоиться»</a:t>
            </a:r>
            <a:r>
              <a:rPr lang="ru-RU" dirty="0" smtClean="0"/>
              <a:t> — два способа описания одного и того же внутреннего состояния.</a:t>
            </a:r>
          </a:p>
          <a:p>
            <a:r>
              <a:rPr lang="ru-RU" dirty="0" smtClean="0"/>
              <a:t>Однако в них использованы совершенно разные слова. </a:t>
            </a:r>
          </a:p>
          <a:p>
            <a:r>
              <a:rPr lang="ru-RU" dirty="0" smtClean="0"/>
              <a:t>Одно утверждение («избежать стресса») описывает нечто </a:t>
            </a:r>
            <a:r>
              <a:rPr lang="ru-RU" u="sng" dirty="0" smtClean="0"/>
              <a:t>нежелательное. </a:t>
            </a:r>
          </a:p>
          <a:p>
            <a:r>
              <a:rPr lang="ru-RU" dirty="0" smtClean="0"/>
              <a:t>Второе («расслабиться и успокоиться») описывает </a:t>
            </a:r>
            <a:r>
              <a:rPr lang="ru-RU" u="sng" dirty="0" smtClean="0"/>
              <a:t>желаемое состояние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того чтобы позитивно сформулировать намерения и критерии, необходимо задавать следующие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3240360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u="sng" dirty="0" smtClean="0"/>
              <a:t>Если вы не хотите </a:t>
            </a:r>
            <a:r>
              <a:rPr lang="ru-RU" dirty="0" smtClean="0"/>
              <a:t>стресса (расходов, ошибок, затрат), </a:t>
            </a:r>
            <a:r>
              <a:rPr lang="ru-RU" b="1" dirty="0" smtClean="0"/>
              <a:t>то чего же вы </a:t>
            </a:r>
            <a:r>
              <a:rPr lang="ru-RU" b="1" i="1" dirty="0" smtClean="0"/>
              <a:t>хотите</a:t>
            </a:r>
            <a:r>
              <a:rPr lang="ru-RU" i="1" dirty="0" smtClean="0"/>
              <a:t>?» </a:t>
            </a:r>
          </a:p>
          <a:p>
            <a:endParaRPr lang="ru-RU" i="1" dirty="0" smtClean="0"/>
          </a:p>
          <a:p>
            <a:r>
              <a:rPr lang="ru-RU" dirty="0" smtClean="0"/>
              <a:t>Или «</a:t>
            </a:r>
            <a:r>
              <a:rPr lang="ru-RU" b="1" dirty="0" smtClean="0"/>
              <a:t>Что бы вы получили</a:t>
            </a:r>
            <a:r>
              <a:rPr lang="ru-RU" dirty="0" smtClean="0"/>
              <a:t>, если бы вам удалось избежать того, что для вас нежелательно?».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1522"/>
                <a:gridCol w="4572478"/>
              </a:tblGrid>
              <a:tr h="105463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+mj-lt"/>
                          <a:ea typeface="Times New Roman"/>
                          <a:cs typeface="Times New Roman"/>
                        </a:rPr>
                        <a:t>Негативное высказывание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+mj-lt"/>
                          <a:ea typeface="Times New Roman"/>
                          <a:cs typeface="Times New Roman"/>
                        </a:rPr>
                        <a:t>Позитивное утверждение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803365">
                <a:tc>
                  <a:txBody>
                    <a:bodyPr/>
                    <a:lstStyle/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Потеря  времени </a:t>
                      </a: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Страх  поражения  </a:t>
                      </a: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Нереально </a:t>
                      </a: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Слишком  много  усилий </a:t>
                      </a: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Глупо </a:t>
                      </a:r>
                    </a:p>
                    <a:p>
                      <a:pPr algn="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Слишком  дорого 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Разумное  использование </a:t>
                      </a:r>
                      <a:r>
                        <a:rPr lang="ru-RU" sz="2800" dirty="0">
                          <a:latin typeface="+mj-lt"/>
                          <a:ea typeface="Times New Roman"/>
                          <a:cs typeface="Times New Roman"/>
                        </a:rPr>
                        <a:t>имеющихся </a:t>
                      </a: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 ресурсов</a:t>
                      </a: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Желание  достичь  </a:t>
                      </a:r>
                      <a:r>
                        <a:rPr lang="ru-RU" sz="2800" dirty="0">
                          <a:latin typeface="+mj-lt"/>
                          <a:ea typeface="Times New Roman"/>
                          <a:cs typeface="Times New Roman"/>
                        </a:rPr>
                        <a:t>успеха</a:t>
                      </a: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Конкретно  </a:t>
                      </a:r>
                      <a:r>
                        <a:rPr lang="ru-RU" sz="2800" dirty="0">
                          <a:latin typeface="+mj-lt"/>
                          <a:ea typeface="Times New Roman"/>
                          <a:cs typeface="Times New Roman"/>
                        </a:rPr>
                        <a:t>и осуществимо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Легко  и  </a:t>
                      </a:r>
                      <a:r>
                        <a:rPr lang="ru-RU" sz="2800" dirty="0">
                          <a:latin typeface="+mj-lt"/>
                          <a:ea typeface="Times New Roman"/>
                          <a:cs typeface="Times New Roman"/>
                        </a:rPr>
                        <a:t>быстро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Мудро  и  </a:t>
                      </a:r>
                      <a:r>
                        <a:rPr lang="ru-RU" sz="2800" dirty="0">
                          <a:latin typeface="+mj-lt"/>
                          <a:ea typeface="Times New Roman"/>
                          <a:cs typeface="Times New Roman"/>
                        </a:rPr>
                        <a:t>со знанием </a:t>
                      </a: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дела</a:t>
                      </a: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+mj-lt"/>
                          <a:ea typeface="Times New Roman"/>
                          <a:cs typeface="Times New Roman"/>
                        </a:rPr>
                        <a:t>По средствам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 Свой выбор делаете </a:t>
            </a:r>
            <a:r>
              <a:rPr lang="ru-RU" sz="6000" b="1" dirty="0" smtClean="0">
                <a:solidFill>
                  <a:srgbClr val="C00000"/>
                </a:solidFill>
              </a:rPr>
              <a:t>ВЫ,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а не обстоятельства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/>
          </a:bodyPr>
          <a:lstStyle/>
          <a:p>
            <a:pPr hangingPunct="0"/>
            <a:r>
              <a:rPr lang="ru-RU" sz="2800" dirty="0" smtClean="0"/>
              <a:t>Я должна       -         </a:t>
            </a:r>
            <a:r>
              <a:rPr lang="ru-RU" sz="2800" b="1" i="1" dirty="0" smtClean="0"/>
              <a:t>Я предпочитаю</a:t>
            </a:r>
            <a:endParaRPr lang="ru-RU" sz="2800" dirty="0" smtClean="0"/>
          </a:p>
          <a:p>
            <a:pPr hangingPunct="0"/>
            <a:r>
              <a:rPr lang="ru-RU" sz="2800" dirty="0" smtClean="0"/>
              <a:t>Мне надо       -       </a:t>
            </a:r>
            <a:r>
              <a:rPr lang="ru-RU" sz="2800" b="1" i="1" dirty="0" smtClean="0"/>
              <a:t>Я выбираю</a:t>
            </a:r>
            <a:endParaRPr lang="ru-RU" sz="2800" dirty="0" smtClean="0"/>
          </a:p>
          <a:p>
            <a:pPr hangingPunct="0"/>
            <a:r>
              <a:rPr lang="ru-RU" sz="2800" dirty="0" smtClean="0"/>
              <a:t>Я не могу       -        </a:t>
            </a:r>
            <a:r>
              <a:rPr lang="ru-RU" sz="2800" b="1" i="1" dirty="0" smtClean="0"/>
              <a:t>Я не хочу</a:t>
            </a:r>
            <a:endParaRPr lang="ru-RU" sz="2800" dirty="0" smtClean="0"/>
          </a:p>
          <a:p>
            <a:pPr hangingPunct="0"/>
            <a:r>
              <a:rPr lang="ru-RU" sz="2800" dirty="0" smtClean="0"/>
              <a:t>Я боюсь         -        </a:t>
            </a:r>
            <a:r>
              <a:rPr lang="ru-RU" sz="2800" b="1" i="1" dirty="0" smtClean="0"/>
              <a:t>Я не хотела бы</a:t>
            </a:r>
            <a:endParaRPr lang="ru-RU" sz="2800" dirty="0" smtClean="0"/>
          </a:p>
          <a:p>
            <a:pPr hangingPunct="0"/>
            <a:r>
              <a:rPr lang="ru-RU" sz="2800" dirty="0" smtClean="0"/>
              <a:t>Так случилось               -   </a:t>
            </a:r>
            <a:r>
              <a:rPr lang="ru-RU" sz="2800" b="1" i="1" dirty="0" smtClean="0"/>
              <a:t>Я была не готова</a:t>
            </a:r>
            <a:endParaRPr lang="ru-RU" sz="2800" dirty="0" smtClean="0"/>
          </a:p>
          <a:p>
            <a:pPr hangingPunct="0"/>
            <a:r>
              <a:rPr lang="ru-RU" sz="2800" dirty="0" smtClean="0"/>
              <a:t>Когда это произойдет -  </a:t>
            </a:r>
            <a:r>
              <a:rPr lang="ru-RU" sz="2800" b="1" i="1" dirty="0" smtClean="0"/>
              <a:t>Я не хочу делать выбор</a:t>
            </a:r>
            <a:endParaRPr lang="ru-RU" sz="2800" dirty="0" smtClean="0"/>
          </a:p>
          <a:p>
            <a:pPr hangingPunct="0"/>
            <a:r>
              <a:rPr lang="ru-RU" sz="2800" dirty="0" smtClean="0"/>
              <a:t>Говорят, что                  -  </a:t>
            </a:r>
            <a:r>
              <a:rPr lang="ru-RU" sz="2800" b="1" i="1" dirty="0" smtClean="0"/>
              <a:t>Я считаю, что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 Взгляните на вещи по-другому…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Oxana\Desktop\a5919137-b45f-54d0-ae76-9cd9d775e00c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84784"/>
            <a:ext cx="3622572" cy="5040560"/>
          </a:xfrm>
          <a:prstGeom prst="rect">
            <a:avLst/>
          </a:prstGeom>
          <a:noFill/>
        </p:spPr>
      </p:pic>
      <p:pic>
        <p:nvPicPr>
          <p:cNvPr id="6" name="Picture 2" descr="C:\Users\Oxana\Desktop\8b8695d9-fbd0-0610-a560-85451dc680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4464496" cy="5102281"/>
          </a:xfrm>
          <a:prstGeom prst="rect">
            <a:avLst/>
          </a:prstGeom>
          <a:noFill/>
        </p:spPr>
      </p:pic>
      <p:pic>
        <p:nvPicPr>
          <p:cNvPr id="7" name="Picture 2" descr="C:\Users\Oxana\Desktop\b8525f7a-9d01-249f-fb82-9ec7a32cb5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412776"/>
            <a:ext cx="5112568" cy="5112568"/>
          </a:xfrm>
          <a:prstGeom prst="rect">
            <a:avLst/>
          </a:prstGeom>
          <a:noFill/>
        </p:spPr>
      </p:pic>
      <p:pic>
        <p:nvPicPr>
          <p:cNvPr id="8" name="Picture 2" descr="C:\Users\Oxana\Desktop\fc84b796-b54a-b218-6b63-d5fda50495b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412776"/>
            <a:ext cx="5112568" cy="5097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Упражнение </a:t>
            </a:r>
            <a:r>
              <a:rPr lang="ru-RU" sz="4000" b="1" i="1" dirty="0" smtClean="0"/>
              <a:t>«Мои  ресурсы</a:t>
            </a:r>
            <a:r>
              <a:rPr lang="ru-RU" sz="4000" i="1" dirty="0" smtClean="0"/>
              <a:t>»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solidFill>
                  <a:schemeClr val="bg1">
                    <a:lumMod val="50000"/>
                  </a:schemeClr>
                </a:solidFill>
              </a:rPr>
              <a:t>Цель: 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найти в себе те качества, которые помогут на экзамене чувствовать себя уверенно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552" y="1916832"/>
          <a:ext cx="8229600" cy="4615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537371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Чем</a:t>
                      </a:r>
                      <a:r>
                        <a:rPr lang="ru-RU" sz="3200" b="1" baseline="0" dirty="0" smtClean="0"/>
                        <a:t> я могу похвастаться?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Чем  это может мне помочь на экзамене.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55117"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6600"/>
                          </a:solidFill>
                        </a:rPr>
                        <a:t>(перечислить те качества и характеристики, которыми вы можете гордиться, которые считаете своими сильными сторонами)</a:t>
                      </a:r>
                      <a:endParaRPr lang="ru-RU" sz="2800" i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6600"/>
                          </a:solidFill>
                        </a:rPr>
                        <a:t>(напротив каждой своей сильной стороны напишите, каким образом она сможет помочь вам во время экзамена)</a:t>
                      </a:r>
                      <a:endParaRPr lang="ru-RU" sz="2800" i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Спасибо </a:t>
            </a:r>
          </a:p>
          <a:p>
            <a:pPr algn="ctr">
              <a:buNone/>
            </a:pPr>
            <a:r>
              <a:rPr lang="ru-RU" sz="8000" b="1" dirty="0" smtClean="0"/>
              <a:t>за внимание!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Грэхэм</a:t>
            </a:r>
            <a:r>
              <a:rPr lang="ru-RU" dirty="0" smtClean="0"/>
              <a:t> Д., Как стать родителем самому себе, М., ТОО «Независимая фирма «Класс», 1993 – 206 с.</a:t>
            </a:r>
          </a:p>
          <a:p>
            <a:endParaRPr lang="ru-RU" dirty="0" smtClean="0"/>
          </a:p>
          <a:p>
            <a:r>
              <a:rPr lang="ru-RU" dirty="0" err="1" smtClean="0"/>
              <a:t>Дилтс</a:t>
            </a:r>
            <a:r>
              <a:rPr lang="ru-RU" dirty="0" smtClean="0"/>
              <a:t> Р., Фокусы языка. Изменение убеждений с помощью НЛП, ООО «Питер», 2009г.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ПОМНИТЕ:</a:t>
            </a:r>
            <a:r>
              <a:rPr lang="ru-RU" sz="3200" dirty="0" smtClean="0">
                <a:solidFill>
                  <a:srgbClr val="006600"/>
                </a:solidFill>
              </a:rPr>
              <a:t> </a:t>
            </a:r>
            <a:br>
              <a:rPr lang="ru-RU" sz="3200" dirty="0" smtClean="0">
                <a:solidFill>
                  <a:srgbClr val="006600"/>
                </a:solidFill>
              </a:rPr>
            </a:br>
            <a:r>
              <a:rPr lang="ru-RU" sz="3200" dirty="0" smtClean="0">
                <a:solidFill>
                  <a:srgbClr val="006600"/>
                </a:solidFill>
              </a:rPr>
              <a:t>Никто не в силах дать вам всё, что нужно, </a:t>
            </a:r>
            <a:br>
              <a:rPr lang="ru-RU" sz="3200" dirty="0" smtClean="0">
                <a:solidFill>
                  <a:srgbClr val="006600"/>
                </a:solidFill>
              </a:rPr>
            </a:br>
            <a:r>
              <a:rPr lang="ru-RU" sz="3200" dirty="0" smtClean="0">
                <a:solidFill>
                  <a:srgbClr val="006600"/>
                </a:solidFill>
              </a:rPr>
              <a:t>в любой момент </a:t>
            </a:r>
            <a:br>
              <a:rPr lang="ru-RU" sz="3200" dirty="0" smtClean="0">
                <a:solidFill>
                  <a:srgbClr val="006600"/>
                </a:solidFill>
              </a:rPr>
            </a:br>
            <a:r>
              <a:rPr lang="ru-RU" sz="3200" dirty="0" smtClean="0">
                <a:solidFill>
                  <a:srgbClr val="006600"/>
                </a:solidFill>
              </a:rPr>
              <a:t>и без всякой просьбы с вашей стороны.</a:t>
            </a:r>
            <a:endParaRPr lang="ru-RU" sz="3200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2" cy="37772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Следовательно, цель жизни состоит в том, что </a:t>
            </a:r>
            <a:r>
              <a:rPr lang="ru-RU" b="1" dirty="0" smtClean="0"/>
              <a:t>вы сами должны стать для себя родителями </a:t>
            </a:r>
            <a:r>
              <a:rPr lang="ru-RU" dirty="0" smtClean="0"/>
              <a:t>и «поставщиками» необходимого.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По-настоящему счастливыми людьми являются только те, кто успешно осваивает эти роли.</a:t>
            </a:r>
            <a:endParaRPr lang="ru-RU" dirty="0"/>
          </a:p>
        </p:txBody>
      </p:sp>
      <p:pic>
        <p:nvPicPr>
          <p:cNvPr id="1026" name="Picture 2" descr="C:\Users\Oxana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205" y="0"/>
            <a:ext cx="1396795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b="1" dirty="0" smtClean="0"/>
              <a:t>Вы взрослеете, когда: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Можете обеспечить себя </a:t>
            </a:r>
            <a:r>
              <a:rPr lang="ru-RU" dirty="0" smtClean="0"/>
              <a:t>всем необходимым.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Принимаете ответственность </a:t>
            </a:r>
            <a:r>
              <a:rPr lang="ru-RU" dirty="0" smtClean="0"/>
              <a:t>за самого себя.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Овладеваете способностью </a:t>
            </a:r>
            <a:r>
              <a:rPr lang="ru-RU" b="1" dirty="0" smtClean="0"/>
              <a:t>жить в мире с самим собой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Сможете </a:t>
            </a:r>
            <a:r>
              <a:rPr lang="ru-RU" b="1" dirty="0" smtClean="0"/>
              <a:t>спокойно остановить свой выбор </a:t>
            </a:r>
            <a:r>
              <a:rPr lang="ru-RU" dirty="0" smtClean="0"/>
              <a:t>на том, с кем вы хотели бы разделить свою жизнь, не опасаясь при этом впасть в зависимость от того, кого выбрали.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Длительная стрессовая ситуация: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    Это когда наша </a:t>
            </a:r>
            <a:r>
              <a:rPr lang="ru-RU" sz="3800" b="1" dirty="0" smtClean="0">
                <a:solidFill>
                  <a:srgbClr val="C00000"/>
                </a:solidFill>
              </a:rPr>
              <a:t>попытка решить проблему </a:t>
            </a:r>
            <a:r>
              <a:rPr lang="ru-RU" sz="3800" dirty="0" smtClean="0">
                <a:solidFill>
                  <a:srgbClr val="C00000"/>
                </a:solidFill>
              </a:rPr>
              <a:t>лишь усложняет ее или </a:t>
            </a:r>
            <a:r>
              <a:rPr lang="ru-RU" sz="3800" b="1" dirty="0" smtClean="0">
                <a:solidFill>
                  <a:srgbClr val="C00000"/>
                </a:solidFill>
              </a:rPr>
              <a:t>становится сама проблемой</a:t>
            </a:r>
            <a:r>
              <a:rPr lang="ru-RU" sz="3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Это происходит, когда тот или иной тип поведения продолжает реализовываться, хотя стимул, вызвавший его к жизни давно потерял свою актуальность.</a:t>
            </a:r>
          </a:p>
          <a:p>
            <a:endParaRPr lang="ru-RU" dirty="0" smtClean="0"/>
          </a:p>
          <a:p>
            <a:r>
              <a:rPr lang="ru-RU" dirty="0" smtClean="0"/>
              <a:t>Мы часто не способны избавиться от нервного напряжения, вызванного стрессом, и это напряжение трансформируется в невротическое поведение.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</a:rPr>
              <a:t>Физические проявления чрезмерного стресса: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Отсутствие аппетита/постоянное переедание</a:t>
            </a:r>
          </a:p>
          <a:p>
            <a:r>
              <a:rPr lang="ru-RU" dirty="0" smtClean="0"/>
              <a:t>Частые расстройства пищеварения/изжога</a:t>
            </a:r>
          </a:p>
          <a:p>
            <a:r>
              <a:rPr lang="ru-RU" dirty="0" smtClean="0"/>
              <a:t>Бессонница</a:t>
            </a:r>
          </a:p>
          <a:p>
            <a:r>
              <a:rPr lang="ru-RU" dirty="0" smtClean="0"/>
              <a:t>Постоянное чувство усталости</a:t>
            </a:r>
          </a:p>
          <a:p>
            <a:r>
              <a:rPr lang="ru-RU" dirty="0" smtClean="0"/>
              <a:t>Повышенная потливость</a:t>
            </a:r>
          </a:p>
          <a:p>
            <a:r>
              <a:rPr lang="ru-RU" dirty="0" smtClean="0"/>
              <a:t>Нервный тик</a:t>
            </a:r>
          </a:p>
          <a:p>
            <a:r>
              <a:rPr lang="ru-RU" dirty="0" smtClean="0"/>
              <a:t>Постоянное </a:t>
            </a:r>
            <a:r>
              <a:rPr lang="ru-RU" dirty="0" err="1" smtClean="0"/>
              <a:t>покусывание</a:t>
            </a:r>
            <a:r>
              <a:rPr lang="ru-RU" dirty="0" smtClean="0"/>
              <a:t> ногтей</a:t>
            </a:r>
          </a:p>
          <a:p>
            <a:r>
              <a:rPr lang="ru-RU" dirty="0" smtClean="0"/>
              <a:t>Головные боли</a:t>
            </a:r>
          </a:p>
          <a:p>
            <a:r>
              <a:rPr lang="ru-RU" dirty="0" smtClean="0"/>
              <a:t>Мышечные судороги</a:t>
            </a:r>
          </a:p>
          <a:p>
            <a:r>
              <a:rPr lang="ru-RU" dirty="0" smtClean="0"/>
              <a:t>Тошнота</a:t>
            </a:r>
          </a:p>
          <a:p>
            <a:r>
              <a:rPr lang="ru-RU" dirty="0" smtClean="0"/>
              <a:t>Затруднения с дыханием</a:t>
            </a:r>
          </a:p>
          <a:p>
            <a:r>
              <a:rPr lang="ru-RU" dirty="0" smtClean="0"/>
              <a:t>Слезливость без видимой причины</a:t>
            </a:r>
          </a:p>
          <a:p>
            <a:r>
              <a:rPr lang="ru-RU" dirty="0" smtClean="0"/>
              <a:t>Неспособность долго оставаться на одном месте</a:t>
            </a:r>
          </a:p>
          <a:p>
            <a:r>
              <a:rPr lang="ru-RU" dirty="0" smtClean="0"/>
              <a:t>Высокое кровяное давление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</a:rPr>
              <a:t>Симптомы стресса, </a:t>
            </a:r>
            <a:br>
              <a:rPr lang="ru-RU" sz="2800" b="1" dirty="0" smtClean="0">
                <a:solidFill>
                  <a:srgbClr val="006600"/>
                </a:solidFill>
              </a:rPr>
            </a:br>
            <a:r>
              <a:rPr lang="ru-RU" sz="2800" b="1" dirty="0" smtClean="0">
                <a:solidFill>
                  <a:srgbClr val="006600"/>
                </a:solidFill>
              </a:rPr>
              <a:t>проявляющиеся на психологическом уровне: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748464" cy="58772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Постоянная раздражительность при общении с другими людьми, беспричинный гнев.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Проблемы с учебой (работой) и близкими.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Потеря интереса к событиям жизни и к другим людям.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Постоянное ожидание неудачи.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Чувство, что «я – плохой».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Трудности с принятием решения.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Чувство, что «моя внешность непривлекательная»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Неспособность проявить подлинные чувства.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Чувство, что вы являетесь мишенью, объектом враждебности со стороны других людей.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Утрата чувства юмора и способности смеяться.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«Безразличие» (к домашним делам, внешности и т.п.)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/>
              <a:t>С</a:t>
            </a:r>
            <a:r>
              <a:rPr lang="ru-RU" sz="1800" b="1" dirty="0" smtClean="0"/>
              <a:t>трах перед будущим, перед собственной несостоятельностью.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Чувство, что никому нельзя доверять.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Пониженная способность к концентрации.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/>
              <a:t>Неспособность завершить одно дело, не бросив его и не начав другое</a:t>
            </a:r>
            <a:r>
              <a:rPr lang="ru-RU" sz="1550" b="1" dirty="0" smtClean="0"/>
              <a:t>.</a:t>
            </a:r>
          </a:p>
          <a:p>
            <a:pPr marL="514350" indent="-514350">
              <a:buNone/>
            </a:pPr>
            <a:endParaRPr lang="ru-RU" sz="1550" dirty="0" smtClean="0"/>
          </a:p>
          <a:p>
            <a:pPr marL="514350" indent="-514350">
              <a:buFont typeface="+mj-lt"/>
              <a:buAutoNum type="arabicPeriod"/>
            </a:pPr>
            <a:endParaRPr lang="ru-RU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</a:rPr>
              <a:t>Как  избавиться </a:t>
            </a:r>
            <a:br>
              <a:rPr lang="ru-RU" sz="3600" b="1" dirty="0" smtClean="0">
                <a:solidFill>
                  <a:srgbClr val="006600"/>
                </a:solidFill>
              </a:rPr>
            </a:br>
            <a:r>
              <a:rPr lang="ru-RU" sz="3600" b="1" dirty="0" smtClean="0">
                <a:solidFill>
                  <a:srgbClr val="006600"/>
                </a:solidFill>
              </a:rPr>
              <a:t>от  чрезмерного  напряжения: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399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Работайте</a:t>
            </a:r>
            <a:r>
              <a:rPr lang="ru-RU" dirty="0" smtClean="0"/>
              <a:t> </a:t>
            </a:r>
            <a:r>
              <a:rPr lang="ru-RU" b="1" dirty="0" smtClean="0"/>
              <a:t>не больше 8 часов </a:t>
            </a:r>
            <a:r>
              <a:rPr lang="ru-RU" dirty="0" smtClean="0"/>
              <a:t>в сутки ежедневно.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Время на </a:t>
            </a:r>
            <a:r>
              <a:rPr lang="ru-RU" b="1" dirty="0" smtClean="0"/>
              <a:t>обед – не меньше часа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Ешьте не спеша </a:t>
            </a:r>
            <a:r>
              <a:rPr lang="ru-RU" dirty="0" smtClean="0"/>
              <a:t>и тщательно пережевывать пищу.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Культивируйте привычку </a:t>
            </a:r>
            <a:r>
              <a:rPr lang="ru-RU" b="1" dirty="0" smtClean="0"/>
              <a:t>слушать спокойную расслабляющую музыку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Развивайте привычку к </a:t>
            </a:r>
            <a:r>
              <a:rPr lang="ru-RU" b="1" dirty="0" smtClean="0"/>
              <a:t>медленной ходьбе и неторопливым разговорам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11256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ru-RU" b="1" dirty="0" smtClean="0"/>
              <a:t>Чаще улыбайтесь</a:t>
            </a:r>
            <a:r>
              <a:rPr lang="ru-RU" dirty="0" smtClean="0"/>
              <a:t> и искренне </a:t>
            </a:r>
            <a:r>
              <a:rPr lang="ru-RU" b="1" dirty="0" smtClean="0"/>
              <a:t>радуйтесь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6"/>
            </a:pPr>
            <a:r>
              <a:rPr lang="ru-RU" b="1" dirty="0" smtClean="0"/>
              <a:t>Занимайтесь спортом</a:t>
            </a:r>
            <a:r>
              <a:rPr lang="ru-RU" dirty="0" smtClean="0"/>
              <a:t>.</a:t>
            </a:r>
          </a:p>
          <a:p>
            <a:pPr marL="514350" indent="-514350">
              <a:buAutoNum type="arabicPeriod" startAt="6"/>
            </a:pPr>
            <a:r>
              <a:rPr lang="ru-RU" dirty="0" smtClean="0"/>
              <a:t>Просто </a:t>
            </a:r>
            <a:r>
              <a:rPr lang="ru-RU" b="1" dirty="0" smtClean="0"/>
              <a:t>разбивайте иногда одну-две старые чашки</a:t>
            </a:r>
            <a:r>
              <a:rPr lang="ru-RU" dirty="0" smtClean="0"/>
              <a:t>, бросая их избавляясь от негативных эмоций.</a:t>
            </a:r>
          </a:p>
          <a:p>
            <a:pPr marL="514350" indent="-514350">
              <a:buAutoNum type="arabicPeriod" startAt="6"/>
            </a:pPr>
            <a:r>
              <a:rPr lang="ru-RU" b="1" dirty="0" smtClean="0"/>
              <a:t>Придерживайтесь </a:t>
            </a:r>
            <a:r>
              <a:rPr lang="ru-RU" dirty="0" smtClean="0"/>
              <a:t>более </a:t>
            </a:r>
            <a:r>
              <a:rPr lang="ru-RU" b="1" dirty="0" smtClean="0"/>
              <a:t>ритмичного питания</a:t>
            </a:r>
            <a:r>
              <a:rPr lang="ru-RU" dirty="0" smtClean="0"/>
              <a:t>. Будьте умерены в еде.</a:t>
            </a:r>
          </a:p>
          <a:p>
            <a:pPr marL="514350" indent="-514350">
              <a:buAutoNum type="arabicPeriod" startAt="6"/>
            </a:pPr>
            <a:r>
              <a:rPr lang="ru-RU" b="1" dirty="0" smtClean="0"/>
              <a:t>Обратитесь за консультацией </a:t>
            </a:r>
            <a:r>
              <a:rPr lang="ru-RU" dirty="0" smtClean="0"/>
              <a:t>к психологу или другому специалисту.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</a:rPr>
              <a:t>Как  избавиться </a:t>
            </a:r>
            <a:br>
              <a:rPr lang="ru-RU" sz="3600" b="1" dirty="0" smtClean="0">
                <a:solidFill>
                  <a:srgbClr val="006600"/>
                </a:solidFill>
              </a:rPr>
            </a:br>
            <a:r>
              <a:rPr lang="ru-RU" sz="3600" b="1" dirty="0" smtClean="0">
                <a:solidFill>
                  <a:srgbClr val="006600"/>
                </a:solidFill>
              </a:rPr>
              <a:t>от  чрезмерного  напряжения: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1279</Words>
  <Application>Microsoft Office PowerPoint</Application>
  <PresentationFormat>Экран (4:3)</PresentationFormat>
  <Paragraphs>170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Психологическая уравновешенность  и пути формирования духовного здоровья</vt:lpstr>
      <vt:lpstr>Восточная  притча</vt:lpstr>
      <vt:lpstr>ПОМНИТЕ:  Никто не в силах дать вам всё, что нужно,  в любой момент  и без всякой просьбы с вашей стороны.</vt:lpstr>
      <vt:lpstr>Вы взрослеете, когда:</vt:lpstr>
      <vt:lpstr>Длительная стрессовая ситуация:</vt:lpstr>
      <vt:lpstr>Физические проявления чрезмерного стресса:</vt:lpstr>
      <vt:lpstr>Симптомы стресса,  проявляющиеся на психологическом уровне:</vt:lpstr>
      <vt:lpstr>Как  избавиться  от  чрезмерного  напряжения:</vt:lpstr>
      <vt:lpstr>Как  избавиться  от  чрезмерного  напряжения:</vt:lpstr>
      <vt:lpstr>8-800-2000-122</vt:lpstr>
      <vt:lpstr>Как  избавиться  от  чрезмерного  напряжения:</vt:lpstr>
      <vt:lpstr>Презентация PowerPoint</vt:lpstr>
      <vt:lpstr>1. Будьте внимательны к своей речи! Как язык создает «образы»</vt:lpstr>
      <vt:lpstr>Например:</vt:lpstr>
      <vt:lpstr>Сравните:</vt:lpstr>
      <vt:lpstr>Задание (письменно):</vt:lpstr>
      <vt:lpstr>Презентация PowerPoint</vt:lpstr>
      <vt:lpstr>Презентация PowerPoint</vt:lpstr>
      <vt:lpstr>Презентация PowerPoint</vt:lpstr>
      <vt:lpstr>Презентация PowerPoint</vt:lpstr>
      <vt:lpstr>Возьмите на заметку!</vt:lpstr>
      <vt:lpstr>3. Позитивное  формулирование позитивных  намерений</vt:lpstr>
      <vt:lpstr>Для того чтобы позитивно сформулировать намерения и критерии, необходимо задавать следующие вопросы:</vt:lpstr>
      <vt:lpstr>Презентация PowerPoint</vt:lpstr>
      <vt:lpstr>4. Свой выбор делаете ВЫ, а не обстоятельства</vt:lpstr>
      <vt:lpstr>5. Взгляните на вещи по-другому…</vt:lpstr>
      <vt:lpstr>Упражнение «Мои  ресурсы»</vt:lpstr>
      <vt:lpstr>Презентация PowerPoint</vt:lpstr>
      <vt:lpstr>Используемая литература: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771</dc:creator>
  <cp:lastModifiedBy>GoryachevMP</cp:lastModifiedBy>
  <cp:revision>50</cp:revision>
  <dcterms:created xsi:type="dcterms:W3CDTF">2012-04-03T08:12:37Z</dcterms:created>
  <dcterms:modified xsi:type="dcterms:W3CDTF">2016-03-26T04:49:11Z</dcterms:modified>
  <cp:contentStatus/>
</cp:coreProperties>
</file>